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9" r:id="rId3"/>
    <p:sldId id="262" r:id="rId4"/>
    <p:sldId id="257" r:id="rId5"/>
    <p:sldId id="264" r:id="rId6"/>
    <p:sldId id="265" r:id="rId7"/>
    <p:sldId id="266" r:id="rId8"/>
    <p:sldId id="263" r:id="rId9"/>
    <p:sldId id="267" r:id="rId10"/>
    <p:sldId id="268" r:id="rId11"/>
    <p:sldId id="269" r:id="rId12"/>
    <p:sldId id="260" r:id="rId13"/>
    <p:sldId id="258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82690" autoAdjust="0"/>
  </p:normalViewPr>
  <p:slideViewPr>
    <p:cSldViewPr snapToGrid="0">
      <p:cViewPr varScale="1">
        <p:scale>
          <a:sx n="107" d="100"/>
          <a:sy n="107" d="100"/>
        </p:scale>
        <p:origin x="128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gif>
</file>

<file path=ppt/media/image11.jpeg>
</file>

<file path=ppt/media/image12.gif>
</file>

<file path=ppt/media/image13.jpeg>
</file>

<file path=ppt/media/image14.jpeg>
</file>

<file path=ppt/media/image15.gif>
</file>

<file path=ppt/media/image16.gif>
</file>

<file path=ppt/media/image17.jpeg>
</file>

<file path=ppt/media/image18.gif>
</file>

<file path=ppt/media/image19.jpeg>
</file>

<file path=ppt/media/image2.png>
</file>

<file path=ppt/media/image20.jpeg>
</file>

<file path=ppt/media/image3.jpeg>
</file>

<file path=ppt/media/image4.gif>
</file>

<file path=ppt/media/image5.png>
</file>

<file path=ppt/media/image6.gif>
</file>

<file path=ppt/media/image7.jpeg>
</file>

<file path=ppt/media/image8.gif>
</file>

<file path=ppt/media/image9.jpeg>
</file>

<file path=ppt/media/media1.mp3>
</file>

<file path=ppt/media/media2.mp3>
</file>

<file path=ppt/media/media3.mp3>
</file>

<file path=ppt/media/media4.mp3>
</file>

<file path=ppt/media/media5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C29754-17E9-4039-A794-8FE861961652}" type="datetimeFigureOut">
              <a:rPr lang="zh-CN" altLang="en-US" smtClean="0"/>
              <a:t>2021/5/21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9E33BF-F2F4-4458-B4EB-920A35353C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41941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9E33BF-F2F4-4458-B4EB-920A35353C04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40786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MMKG: Multi-Modal Knowledge Graphs</a:t>
            </a:r>
          </a:p>
          <a:p>
            <a:r>
              <a:rPr lang="en-US" altLang="zh-CN" dirty="0"/>
              <a:t>Multi-modal Knowledge Graphs for Recommender Systems</a:t>
            </a:r>
            <a:r>
              <a:rPr lang="zh-CN" altLang="en-US" dirty="0"/>
              <a:t>，</a:t>
            </a:r>
            <a:r>
              <a:rPr lang="en-US" altLang="zh-CN" dirty="0"/>
              <a:t>CIKM</a:t>
            </a:r>
            <a:r>
              <a:rPr lang="zh-CN" altLang="en-US" dirty="0"/>
              <a:t>‘</a:t>
            </a:r>
            <a:r>
              <a:rPr lang="en-US" altLang="zh-CN" dirty="0"/>
              <a:t>20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9E33BF-F2F4-4458-B4EB-920A35353C0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12537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ADFE9-D352-48A0-BE33-6A17043F7D2A}" type="datetimeFigureOut">
              <a:rPr lang="zh-CN" altLang="en-US" smtClean="0"/>
              <a:t>2021/5/21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C4B64-F294-470E-937F-3A32EAABC3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7757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ADFE9-D352-48A0-BE33-6A17043F7D2A}" type="datetimeFigureOut">
              <a:rPr lang="zh-CN" altLang="en-US" smtClean="0"/>
              <a:t>2021/5/21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C4B64-F294-470E-937F-3A32EAABC3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97128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ADFE9-D352-48A0-BE33-6A17043F7D2A}" type="datetimeFigureOut">
              <a:rPr lang="zh-CN" altLang="en-US" smtClean="0"/>
              <a:t>2021/5/21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C4B64-F294-470E-937F-3A32EAABC3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56230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ADFE9-D352-48A0-BE33-6A17043F7D2A}" type="datetimeFigureOut">
              <a:rPr lang="zh-CN" altLang="en-US" smtClean="0"/>
              <a:t>2021/5/21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C4B64-F294-470E-937F-3A32EAABC3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21048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ADFE9-D352-48A0-BE33-6A17043F7D2A}" type="datetimeFigureOut">
              <a:rPr lang="zh-CN" altLang="en-US" smtClean="0"/>
              <a:t>2021/5/21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C4B64-F294-470E-937F-3A32EAABC3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8597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ADFE9-D352-48A0-BE33-6A17043F7D2A}" type="datetimeFigureOut">
              <a:rPr lang="zh-CN" altLang="en-US" smtClean="0"/>
              <a:t>2021/5/21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C4B64-F294-470E-937F-3A32EAABC3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64513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ADFE9-D352-48A0-BE33-6A17043F7D2A}" type="datetimeFigureOut">
              <a:rPr lang="zh-CN" altLang="en-US" smtClean="0"/>
              <a:t>2021/5/21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C4B64-F294-470E-937F-3A32EAABC3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76958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ADFE9-D352-48A0-BE33-6A17043F7D2A}" type="datetimeFigureOut">
              <a:rPr lang="zh-CN" altLang="en-US" smtClean="0"/>
              <a:t>2021/5/21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C4B64-F294-470E-937F-3A32EAABC3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94458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ADFE9-D352-48A0-BE33-6A17043F7D2A}" type="datetimeFigureOut">
              <a:rPr lang="zh-CN" altLang="en-US" smtClean="0"/>
              <a:t>2021/5/21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C4B64-F294-470E-937F-3A32EAABC3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20151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ADFE9-D352-48A0-BE33-6A17043F7D2A}" type="datetimeFigureOut">
              <a:rPr lang="zh-CN" altLang="en-US" smtClean="0"/>
              <a:t>2021/5/21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C4B64-F294-470E-937F-3A32EAABC3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5591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ADFE9-D352-48A0-BE33-6A17043F7D2A}" type="datetimeFigureOut">
              <a:rPr lang="zh-CN" altLang="en-US" smtClean="0"/>
              <a:t>2021/5/21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C4B64-F294-470E-937F-3A32EAABC3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48060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5ADFE9-D352-48A0-BE33-6A17043F7D2A}" type="datetimeFigureOut">
              <a:rPr lang="zh-CN" altLang="en-US" smtClean="0"/>
              <a:t>2021/5/21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0C4B64-F294-470E-937F-3A32EAABC3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71773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eg"/><Relationship Id="rId13" Type="http://schemas.openxmlformats.org/officeDocument/2006/relationships/image" Target="../media/image8.gif"/><Relationship Id="rId3" Type="http://schemas.microsoft.com/office/2007/relationships/media" Target="../media/media2.mp3"/><Relationship Id="rId7" Type="http://schemas.openxmlformats.org/officeDocument/2006/relationships/slideLayout" Target="../slideLayouts/slideLayout2.xml"/><Relationship Id="rId12" Type="http://schemas.openxmlformats.org/officeDocument/2006/relationships/image" Target="../media/image7.jpe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audio" Target="../media/media3.mp3"/><Relationship Id="rId11" Type="http://schemas.openxmlformats.org/officeDocument/2006/relationships/image" Target="../media/image6.gif"/><Relationship Id="rId5" Type="http://schemas.microsoft.com/office/2007/relationships/media" Target="../media/media3.mp3"/><Relationship Id="rId10" Type="http://schemas.openxmlformats.org/officeDocument/2006/relationships/image" Target="../media/image5.png"/><Relationship Id="rId4" Type="http://schemas.openxmlformats.org/officeDocument/2006/relationships/audio" Target="../media/media2.mp3"/><Relationship Id="rId9" Type="http://schemas.openxmlformats.org/officeDocument/2006/relationships/image" Target="../media/image4.gif"/><Relationship Id="rId14" Type="http://schemas.openxmlformats.org/officeDocument/2006/relationships/image" Target="../media/image9.jpe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gif"/><Relationship Id="rId13" Type="http://schemas.openxmlformats.org/officeDocument/2006/relationships/image" Target="../media/image15.gif"/><Relationship Id="rId18" Type="http://schemas.openxmlformats.org/officeDocument/2006/relationships/image" Target="../media/image19.jpeg"/><Relationship Id="rId3" Type="http://schemas.microsoft.com/office/2007/relationships/media" Target="../media/media1.mp3"/><Relationship Id="rId7" Type="http://schemas.openxmlformats.org/officeDocument/2006/relationships/slideLayout" Target="../slideLayouts/slideLayout2.xml"/><Relationship Id="rId12" Type="http://schemas.openxmlformats.org/officeDocument/2006/relationships/image" Target="../media/image14.jpeg"/><Relationship Id="rId17" Type="http://schemas.openxmlformats.org/officeDocument/2006/relationships/image" Target="../media/image18.gif"/><Relationship Id="rId2" Type="http://schemas.openxmlformats.org/officeDocument/2006/relationships/audio" Target="../media/media4.mp3"/><Relationship Id="rId16" Type="http://schemas.openxmlformats.org/officeDocument/2006/relationships/image" Target="../media/image17.jpeg"/><Relationship Id="rId20" Type="http://schemas.openxmlformats.org/officeDocument/2006/relationships/image" Target="../media/image20.jpeg"/><Relationship Id="rId1" Type="http://schemas.microsoft.com/office/2007/relationships/media" Target="../media/media4.mp3"/><Relationship Id="rId6" Type="http://schemas.openxmlformats.org/officeDocument/2006/relationships/audio" Target="../media/media5.mp3"/><Relationship Id="rId11" Type="http://schemas.openxmlformats.org/officeDocument/2006/relationships/image" Target="../media/image13.jpeg"/><Relationship Id="rId5" Type="http://schemas.microsoft.com/office/2007/relationships/media" Target="../media/media5.mp3"/><Relationship Id="rId15" Type="http://schemas.openxmlformats.org/officeDocument/2006/relationships/image" Target="../media/image16.gif"/><Relationship Id="rId10" Type="http://schemas.openxmlformats.org/officeDocument/2006/relationships/image" Target="../media/image12.gif"/><Relationship Id="rId19" Type="http://schemas.openxmlformats.org/officeDocument/2006/relationships/image" Target="../media/image3.jpeg"/><Relationship Id="rId4" Type="http://schemas.openxmlformats.org/officeDocument/2006/relationships/audio" Target="../media/media1.mp3"/><Relationship Id="rId9" Type="http://schemas.openxmlformats.org/officeDocument/2006/relationships/image" Target="../media/image11.jpeg"/><Relationship Id="rId1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Multi-modal Commonsense Knowledge Graph</a:t>
            </a:r>
            <a:br>
              <a:rPr lang="en-US" altLang="zh-CN" dirty="0"/>
            </a:br>
            <a:r>
              <a:rPr lang="zh-CN" altLang="en-US" sz="5300" dirty="0">
                <a:latin typeface="黑体" panose="02010609060101010101" pitchFamily="49" charset="-122"/>
                <a:ea typeface="黑体" panose="02010609060101010101" pitchFamily="49" charset="-122"/>
              </a:rPr>
              <a:t>多模态常识知识库</a:t>
            </a:r>
            <a:endParaRPr lang="zh-CN" altLang="en-US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2021.5.21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943477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5AC767D8-23F4-8C48-8EFC-AA0082FADF8D}"/>
              </a:ext>
            </a:extLst>
          </p:cNvPr>
          <p:cNvSpPr txBox="1"/>
          <p:nvPr/>
        </p:nvSpPr>
        <p:spPr>
          <a:xfrm>
            <a:off x="4134544" y="4171824"/>
            <a:ext cx="766538" cy="519351"/>
          </a:xfrm>
          <a:prstGeom prst="ellipse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en-US" altLang="zh-CN" dirty="0"/>
              <a:t>dog</a:t>
            </a:r>
            <a:endParaRPr kumimoji="1"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D9BCF59-33B5-9444-A9AF-F8963C831546}"/>
              </a:ext>
            </a:extLst>
          </p:cNvPr>
          <p:cNvSpPr txBox="1"/>
          <p:nvPr/>
        </p:nvSpPr>
        <p:spPr>
          <a:xfrm>
            <a:off x="6759874" y="4135600"/>
            <a:ext cx="766538" cy="519351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en-US" altLang="zh-CN" dirty="0"/>
              <a:t>run</a:t>
            </a:r>
            <a:endParaRPr kumimoji="1"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A4C4BC6-B1AC-C340-B7C8-CE4E277ABC17}"/>
              </a:ext>
            </a:extLst>
          </p:cNvPr>
          <p:cNvSpPr txBox="1"/>
          <p:nvPr/>
        </p:nvSpPr>
        <p:spPr>
          <a:xfrm>
            <a:off x="5079882" y="4031135"/>
            <a:ext cx="1296723" cy="3796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err="1"/>
              <a:t>CapableOf</a:t>
            </a:r>
            <a:endParaRPr kumimoji="1" lang="zh-CN" altLang="en-US" dirty="0"/>
          </a:p>
        </p:txBody>
      </p:sp>
      <p:cxnSp>
        <p:nvCxnSpPr>
          <p:cNvPr id="8" name="直线箭头连接符 7">
            <a:extLst>
              <a:ext uri="{FF2B5EF4-FFF2-40B4-BE49-F238E27FC236}">
                <a16:creationId xmlns:a16="http://schemas.microsoft.com/office/drawing/2014/main" id="{89FB2D8C-7314-2047-8208-5E98D7537120}"/>
              </a:ext>
            </a:extLst>
          </p:cNvPr>
          <p:cNvCxnSpPr>
            <a:cxnSpLocks/>
            <a:stCxn id="4" idx="6"/>
            <a:endCxn id="5" idx="2"/>
          </p:cNvCxnSpPr>
          <p:nvPr/>
        </p:nvCxnSpPr>
        <p:spPr>
          <a:xfrm flipV="1">
            <a:off x="4901082" y="4395276"/>
            <a:ext cx="1858792" cy="3622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2" name="图片 11">
            <a:extLst>
              <a:ext uri="{FF2B5EF4-FFF2-40B4-BE49-F238E27FC236}">
                <a16:creationId xmlns:a16="http://schemas.microsoft.com/office/drawing/2014/main" id="{22806767-DC09-AE4E-BBC6-8F1BA3F86E8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964" y="2719044"/>
            <a:ext cx="3353300" cy="1886231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189852DB-48C5-EA44-A7AE-14EDACB80FF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963" y="4577865"/>
            <a:ext cx="3353300" cy="1886231"/>
          </a:xfrm>
          <a:prstGeom prst="rect">
            <a:avLst/>
          </a:prstGeom>
        </p:spPr>
      </p:pic>
      <p:pic>
        <p:nvPicPr>
          <p:cNvPr id="15" name="4.mp3" descr="4.mp3">
            <a:hlinkClick r:id="" action="ppaction://media"/>
            <a:extLst>
              <a:ext uri="{FF2B5EF4-FFF2-40B4-BE49-F238E27FC236}">
                <a16:creationId xmlns:a16="http://schemas.microsoft.com/office/drawing/2014/main" id="{880E7511-A62F-8C44-B194-222E07ABB86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4220712" y="3632801"/>
            <a:ext cx="646875" cy="646875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0F68ACEA-E4B4-594D-BC4C-86F95DD2EDD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8677" y="4705264"/>
            <a:ext cx="3063707" cy="1633977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9670BA5A-244E-5246-A176-515D958091D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8677" y="2422220"/>
            <a:ext cx="3063707" cy="2293595"/>
          </a:xfrm>
          <a:prstGeom prst="rect">
            <a:avLst/>
          </a:prstGeom>
        </p:spPr>
      </p:pic>
      <p:pic>
        <p:nvPicPr>
          <p:cNvPr id="21" name="1.mp3" descr="1.mp3">
            <a:hlinkClick r:id="" action="ppaction://media"/>
            <a:extLst>
              <a:ext uri="{FF2B5EF4-FFF2-40B4-BE49-F238E27FC236}">
                <a16:creationId xmlns:a16="http://schemas.microsoft.com/office/drawing/2014/main" id="{B4073A26-5442-A747-9E19-05157577C99B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6976486" y="3721558"/>
            <a:ext cx="563234" cy="563234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A77032D8-98D2-9A4A-AE9A-84C0A4598BBE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3820" y="1974911"/>
            <a:ext cx="2645650" cy="1486321"/>
          </a:xfrm>
          <a:prstGeom prst="rect">
            <a:avLst/>
          </a:prstGeom>
        </p:spPr>
      </p:pic>
      <p:pic>
        <p:nvPicPr>
          <p:cNvPr id="25" name="图片 24">
            <a:extLst>
              <a:ext uri="{FF2B5EF4-FFF2-40B4-BE49-F238E27FC236}">
                <a16:creationId xmlns:a16="http://schemas.microsoft.com/office/drawing/2014/main" id="{7A4661E1-2173-504E-806F-5E49E08C555E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76" r="21763" b="1913"/>
          <a:stretch/>
        </p:blipFill>
        <p:spPr>
          <a:xfrm>
            <a:off x="4473596" y="61783"/>
            <a:ext cx="2716736" cy="1914305"/>
          </a:xfrm>
          <a:prstGeom prst="rect">
            <a:avLst/>
          </a:prstGeom>
        </p:spPr>
      </p:pic>
      <p:pic>
        <p:nvPicPr>
          <p:cNvPr id="26" name="3.mp3" descr="3.mp3">
            <a:hlinkClick r:id="" action="ppaction://media"/>
            <a:extLst>
              <a:ext uri="{FF2B5EF4-FFF2-40B4-BE49-F238E27FC236}">
                <a16:creationId xmlns:a16="http://schemas.microsoft.com/office/drawing/2014/main" id="{56710C34-22E6-1743-A2E3-B2448ED77758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5488358" y="3461232"/>
            <a:ext cx="563234" cy="563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234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  <p:audio>
              <p:cMediaNode vol="8000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</p:childTnLst>
        </p:cTn>
      </p:par>
    </p:tnLst>
    <p:bldLst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571DFA68-E998-C542-8B06-1245862F288D}"/>
              </a:ext>
            </a:extLst>
          </p:cNvPr>
          <p:cNvSpPr txBox="1"/>
          <p:nvPr/>
        </p:nvSpPr>
        <p:spPr>
          <a:xfrm>
            <a:off x="5509648" y="761749"/>
            <a:ext cx="766538" cy="576000"/>
          </a:xfrm>
          <a:prstGeom prst="ellipse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en-US" altLang="zh-CN" b="1" dirty="0"/>
              <a:t>cat</a:t>
            </a:r>
            <a:endParaRPr kumimoji="1" lang="zh-CN" altLang="en-US" b="1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B399993-CCCD-DE42-B79F-BE210F87359D}"/>
              </a:ext>
            </a:extLst>
          </p:cNvPr>
          <p:cNvSpPr txBox="1"/>
          <p:nvPr/>
        </p:nvSpPr>
        <p:spPr>
          <a:xfrm>
            <a:off x="6246253" y="726800"/>
            <a:ext cx="1727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err="1"/>
              <a:t>ReceivesAction</a:t>
            </a:r>
            <a:endParaRPr lang="en-US" altLang="zh-CN" b="1" dirty="0"/>
          </a:p>
        </p:txBody>
      </p:sp>
      <p:cxnSp>
        <p:nvCxnSpPr>
          <p:cNvPr id="6" name="直线箭头连接符 5">
            <a:extLst>
              <a:ext uri="{FF2B5EF4-FFF2-40B4-BE49-F238E27FC236}">
                <a16:creationId xmlns:a16="http://schemas.microsoft.com/office/drawing/2014/main" id="{B016B9B9-A0E3-2C4E-A677-58EEF7E1B499}"/>
              </a:ext>
            </a:extLst>
          </p:cNvPr>
          <p:cNvCxnSpPr>
            <a:cxnSpLocks/>
          </p:cNvCxnSpPr>
          <p:nvPr/>
        </p:nvCxnSpPr>
        <p:spPr>
          <a:xfrm>
            <a:off x="6301469" y="1087434"/>
            <a:ext cx="1585105" cy="869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D8821DAA-D0A6-8249-8C72-7166F5A0F9BE}"/>
              </a:ext>
            </a:extLst>
          </p:cNvPr>
          <p:cNvSpPr txBox="1"/>
          <p:nvPr/>
        </p:nvSpPr>
        <p:spPr>
          <a:xfrm>
            <a:off x="7973329" y="803256"/>
            <a:ext cx="1188000" cy="936000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en-US" altLang="zh-CN" b="1" dirty="0"/>
              <a:t>kept in cage</a:t>
            </a:r>
            <a:endParaRPr kumimoji="1" lang="zh-CN" altLang="en-US" b="1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0D5B6213-CCA6-C34A-83C8-E7855411C5C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9991" y="1614156"/>
            <a:ext cx="2067000" cy="93600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69909C65-231C-0049-AEC8-2B462DDF32A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9991" y="142087"/>
            <a:ext cx="2067000" cy="1467570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FCB9413F-E65F-1A43-B257-C960F0411678}"/>
              </a:ext>
            </a:extLst>
          </p:cNvPr>
          <p:cNvSpPr txBox="1"/>
          <p:nvPr/>
        </p:nvSpPr>
        <p:spPr>
          <a:xfrm rot="2347924">
            <a:off x="6209577" y="1508157"/>
            <a:ext cx="766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err="1"/>
              <a:t>HasA</a:t>
            </a:r>
            <a:endParaRPr lang="en-US" altLang="zh-CN" b="1" dirty="0"/>
          </a:p>
        </p:txBody>
      </p:sp>
      <p:cxnSp>
        <p:nvCxnSpPr>
          <p:cNvPr id="13" name="直线箭头连接符 12">
            <a:extLst>
              <a:ext uri="{FF2B5EF4-FFF2-40B4-BE49-F238E27FC236}">
                <a16:creationId xmlns:a16="http://schemas.microsoft.com/office/drawing/2014/main" id="{C285DF4A-189F-884F-9395-9DBCC4C3F9C2}"/>
              </a:ext>
            </a:extLst>
          </p:cNvPr>
          <p:cNvCxnSpPr>
            <a:cxnSpLocks/>
          </p:cNvCxnSpPr>
          <p:nvPr/>
        </p:nvCxnSpPr>
        <p:spPr>
          <a:xfrm>
            <a:off x="6045200" y="1451872"/>
            <a:ext cx="874734" cy="73793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9" name="图片 18">
            <a:extLst>
              <a:ext uri="{FF2B5EF4-FFF2-40B4-BE49-F238E27FC236}">
                <a16:creationId xmlns:a16="http://schemas.microsoft.com/office/drawing/2014/main" id="{3BDDB0BF-06F4-5140-9F7B-67DE164B52F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2837" y="3467573"/>
            <a:ext cx="1827011" cy="1025690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2DB1885A-0F77-7343-A243-4DB3D6B8362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7813" y="2405412"/>
            <a:ext cx="1826775" cy="1025689"/>
          </a:xfrm>
          <a:prstGeom prst="rect">
            <a:avLst/>
          </a:prstGeom>
        </p:spPr>
      </p:pic>
      <p:sp>
        <p:nvSpPr>
          <p:cNvPr id="22" name="文本框 21">
            <a:extLst>
              <a:ext uri="{FF2B5EF4-FFF2-40B4-BE49-F238E27FC236}">
                <a16:creationId xmlns:a16="http://schemas.microsoft.com/office/drawing/2014/main" id="{607162D0-FBEA-3B42-8462-8575776A628A}"/>
              </a:ext>
            </a:extLst>
          </p:cNvPr>
          <p:cNvSpPr txBox="1"/>
          <p:nvPr/>
        </p:nvSpPr>
        <p:spPr>
          <a:xfrm rot="18517380">
            <a:off x="3806422" y="2657490"/>
            <a:ext cx="12047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err="1"/>
              <a:t>CapableOf</a:t>
            </a:r>
            <a:endParaRPr lang="en-US" altLang="zh-CN" b="1" dirty="0"/>
          </a:p>
        </p:txBody>
      </p:sp>
      <p:cxnSp>
        <p:nvCxnSpPr>
          <p:cNvPr id="23" name="直线箭头连接符 22">
            <a:extLst>
              <a:ext uri="{FF2B5EF4-FFF2-40B4-BE49-F238E27FC236}">
                <a16:creationId xmlns:a16="http://schemas.microsoft.com/office/drawing/2014/main" id="{424FEFEE-05AA-934A-AEE1-776BE3DDF235}"/>
              </a:ext>
            </a:extLst>
          </p:cNvPr>
          <p:cNvCxnSpPr>
            <a:cxnSpLocks/>
          </p:cNvCxnSpPr>
          <p:nvPr/>
        </p:nvCxnSpPr>
        <p:spPr>
          <a:xfrm flipH="1">
            <a:off x="3668753" y="1472801"/>
            <a:ext cx="2017583" cy="259644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4" name="文本框 23">
            <a:extLst>
              <a:ext uri="{FF2B5EF4-FFF2-40B4-BE49-F238E27FC236}">
                <a16:creationId xmlns:a16="http://schemas.microsoft.com/office/drawing/2014/main" id="{64FE28AF-740D-AA42-BEE9-88D67DF91945}"/>
              </a:ext>
            </a:extLst>
          </p:cNvPr>
          <p:cNvSpPr txBox="1"/>
          <p:nvPr/>
        </p:nvSpPr>
        <p:spPr>
          <a:xfrm>
            <a:off x="2589986" y="3920152"/>
            <a:ext cx="1116000" cy="519351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en-US" altLang="zh-CN" b="1" dirty="0"/>
              <a:t>meow</a:t>
            </a:r>
            <a:endParaRPr kumimoji="1" lang="zh-CN" altLang="en-US" b="1" dirty="0"/>
          </a:p>
        </p:txBody>
      </p:sp>
      <p:pic>
        <p:nvPicPr>
          <p:cNvPr id="28" name="图片 27">
            <a:extLst>
              <a:ext uri="{FF2B5EF4-FFF2-40B4-BE49-F238E27FC236}">
                <a16:creationId xmlns:a16="http://schemas.microsoft.com/office/drawing/2014/main" id="{4984871D-5074-6F48-B547-3D2B3C5BD68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878" y="4709205"/>
            <a:ext cx="1889071" cy="1416803"/>
          </a:xfrm>
          <a:prstGeom prst="rect">
            <a:avLst/>
          </a:prstGeom>
        </p:spPr>
      </p:pic>
      <p:pic>
        <p:nvPicPr>
          <p:cNvPr id="30" name="图片 29">
            <a:extLst>
              <a:ext uri="{FF2B5EF4-FFF2-40B4-BE49-F238E27FC236}">
                <a16:creationId xmlns:a16="http://schemas.microsoft.com/office/drawing/2014/main" id="{F53D75ED-E4DC-7B49-A157-1EE30CCAA300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7949" y="4721905"/>
            <a:ext cx="1416803" cy="1416803"/>
          </a:xfrm>
          <a:prstGeom prst="rect">
            <a:avLst/>
          </a:prstGeom>
        </p:spPr>
      </p:pic>
      <p:pic>
        <p:nvPicPr>
          <p:cNvPr id="31" name="meow.mp3" descr="meow.mp3">
            <a:hlinkClick r:id="" action="ppaction://media"/>
            <a:extLst>
              <a:ext uri="{FF2B5EF4-FFF2-40B4-BE49-F238E27FC236}">
                <a16:creationId xmlns:a16="http://schemas.microsoft.com/office/drawing/2014/main" id="{E7AFE45E-59F8-1C43-BFFF-A213ED300A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3668752" y="3920152"/>
            <a:ext cx="576000" cy="576000"/>
          </a:xfrm>
          <a:prstGeom prst="rect">
            <a:avLst/>
          </a:prstGeom>
        </p:spPr>
      </p:pic>
      <p:sp>
        <p:nvSpPr>
          <p:cNvPr id="33" name="文本框 32">
            <a:extLst>
              <a:ext uri="{FF2B5EF4-FFF2-40B4-BE49-F238E27FC236}">
                <a16:creationId xmlns:a16="http://schemas.microsoft.com/office/drawing/2014/main" id="{CD4164F9-E773-514E-9EBD-3A338D2D025C}"/>
              </a:ext>
            </a:extLst>
          </p:cNvPr>
          <p:cNvSpPr txBox="1"/>
          <p:nvPr/>
        </p:nvSpPr>
        <p:spPr>
          <a:xfrm rot="19710056">
            <a:off x="3836205" y="1452939"/>
            <a:ext cx="13666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err="1"/>
              <a:t>HasProperty</a:t>
            </a:r>
            <a:endParaRPr lang="en-US" altLang="zh-CN" b="1" dirty="0"/>
          </a:p>
        </p:txBody>
      </p:sp>
      <p:cxnSp>
        <p:nvCxnSpPr>
          <p:cNvPr id="34" name="直线箭头连接符 33">
            <a:extLst>
              <a:ext uri="{FF2B5EF4-FFF2-40B4-BE49-F238E27FC236}">
                <a16:creationId xmlns:a16="http://schemas.microsoft.com/office/drawing/2014/main" id="{D696B7DA-CFD2-2D4D-8C46-4B16F398D809}"/>
              </a:ext>
            </a:extLst>
          </p:cNvPr>
          <p:cNvCxnSpPr>
            <a:cxnSpLocks/>
          </p:cNvCxnSpPr>
          <p:nvPr/>
        </p:nvCxnSpPr>
        <p:spPr>
          <a:xfrm flipH="1">
            <a:off x="3827279" y="1189695"/>
            <a:ext cx="1682369" cy="106873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5" name="文本框 34">
            <a:extLst>
              <a:ext uri="{FF2B5EF4-FFF2-40B4-BE49-F238E27FC236}">
                <a16:creationId xmlns:a16="http://schemas.microsoft.com/office/drawing/2014/main" id="{2D72E3C7-6997-2248-AF36-9D1CFCF677D5}"/>
              </a:ext>
            </a:extLst>
          </p:cNvPr>
          <p:cNvSpPr txBox="1"/>
          <p:nvPr/>
        </p:nvSpPr>
        <p:spPr>
          <a:xfrm>
            <a:off x="2482045" y="1862712"/>
            <a:ext cx="1331882" cy="90886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en-US" altLang="zh-CN" b="1" dirty="0"/>
              <a:t>good at hiding</a:t>
            </a:r>
            <a:endParaRPr kumimoji="1" lang="zh-CN" altLang="en-US" b="1" dirty="0"/>
          </a:p>
        </p:txBody>
      </p:sp>
      <p:pic>
        <p:nvPicPr>
          <p:cNvPr id="40" name="图片 39">
            <a:extLst>
              <a:ext uri="{FF2B5EF4-FFF2-40B4-BE49-F238E27FC236}">
                <a16:creationId xmlns:a16="http://schemas.microsoft.com/office/drawing/2014/main" id="{60FC012F-2570-6341-B550-C105D7610CB6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827" y="2438712"/>
            <a:ext cx="2047492" cy="1460544"/>
          </a:xfrm>
          <a:prstGeom prst="rect">
            <a:avLst/>
          </a:prstGeom>
        </p:spPr>
      </p:pic>
      <p:pic>
        <p:nvPicPr>
          <p:cNvPr id="42" name="图片 41">
            <a:extLst>
              <a:ext uri="{FF2B5EF4-FFF2-40B4-BE49-F238E27FC236}">
                <a16:creationId xmlns:a16="http://schemas.microsoft.com/office/drawing/2014/main" id="{DF8D25CD-68BC-E549-951F-FE9DAB977ECD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254" y="1064895"/>
            <a:ext cx="2038350" cy="1358900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B567766B-27B7-8C40-BEE7-DA771F5A1933}"/>
              </a:ext>
            </a:extLst>
          </p:cNvPr>
          <p:cNvSpPr txBox="1"/>
          <p:nvPr/>
        </p:nvSpPr>
        <p:spPr>
          <a:xfrm>
            <a:off x="6957230" y="1918156"/>
            <a:ext cx="1044000" cy="612000"/>
          </a:xfrm>
          <a:prstGeom prst="ellipse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en-US" altLang="zh-CN" b="1" dirty="0"/>
              <a:t>claws</a:t>
            </a:r>
            <a:endParaRPr kumimoji="1" lang="zh-CN" altLang="en-US" b="1" dirty="0"/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F556112C-238B-4644-8564-47408E7044EC}"/>
              </a:ext>
            </a:extLst>
          </p:cNvPr>
          <p:cNvSpPr txBox="1"/>
          <p:nvPr/>
        </p:nvSpPr>
        <p:spPr>
          <a:xfrm>
            <a:off x="8859644" y="3277953"/>
            <a:ext cx="766538" cy="519351"/>
          </a:xfrm>
          <a:prstGeom prst="ellipse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en-US" altLang="zh-CN" b="1" dirty="0"/>
              <a:t>dog</a:t>
            </a:r>
            <a:endParaRPr kumimoji="1" lang="zh-CN" altLang="en-US" b="1" dirty="0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8907F60E-6C82-1F4D-9484-D6F74A1767A0}"/>
              </a:ext>
            </a:extLst>
          </p:cNvPr>
          <p:cNvSpPr txBox="1"/>
          <p:nvPr/>
        </p:nvSpPr>
        <p:spPr>
          <a:xfrm rot="2347924">
            <a:off x="8141002" y="2579937"/>
            <a:ext cx="766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err="1"/>
              <a:t>HasA</a:t>
            </a:r>
            <a:endParaRPr lang="en-US" altLang="zh-CN" b="1" dirty="0"/>
          </a:p>
        </p:txBody>
      </p:sp>
      <p:cxnSp>
        <p:nvCxnSpPr>
          <p:cNvPr id="45" name="直线箭头连接符 44">
            <a:extLst>
              <a:ext uri="{FF2B5EF4-FFF2-40B4-BE49-F238E27FC236}">
                <a16:creationId xmlns:a16="http://schemas.microsoft.com/office/drawing/2014/main" id="{B8CC48DB-8E2F-2C42-B361-30780DB1D16C}"/>
              </a:ext>
            </a:extLst>
          </p:cNvPr>
          <p:cNvCxnSpPr>
            <a:cxnSpLocks/>
            <a:stCxn id="43" idx="1"/>
            <a:endCxn id="14" idx="5"/>
          </p:cNvCxnSpPr>
          <p:nvPr/>
        </p:nvCxnSpPr>
        <p:spPr>
          <a:xfrm flipH="1" flipV="1">
            <a:off x="7848340" y="2440531"/>
            <a:ext cx="1123561" cy="91347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50" name="图片 49">
            <a:extLst>
              <a:ext uri="{FF2B5EF4-FFF2-40B4-BE49-F238E27FC236}">
                <a16:creationId xmlns:a16="http://schemas.microsoft.com/office/drawing/2014/main" id="{5EF73655-5FF4-5842-AEC4-5078FEDB7838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2813" y="4634884"/>
            <a:ext cx="1855223" cy="1855223"/>
          </a:xfrm>
          <a:prstGeom prst="rect">
            <a:avLst/>
          </a:prstGeom>
        </p:spPr>
      </p:pic>
      <p:pic>
        <p:nvPicPr>
          <p:cNvPr id="52" name="图片 51">
            <a:extLst>
              <a:ext uri="{FF2B5EF4-FFF2-40B4-BE49-F238E27FC236}">
                <a16:creationId xmlns:a16="http://schemas.microsoft.com/office/drawing/2014/main" id="{51B909EE-CB80-9C47-AF2D-DB93CF3875A6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0427" y="4610507"/>
            <a:ext cx="2540000" cy="1879600"/>
          </a:xfrm>
          <a:prstGeom prst="rect">
            <a:avLst/>
          </a:prstGeom>
        </p:spPr>
      </p:pic>
      <p:cxnSp>
        <p:nvCxnSpPr>
          <p:cNvPr id="54" name="直线箭头连接符 53">
            <a:extLst>
              <a:ext uri="{FF2B5EF4-FFF2-40B4-BE49-F238E27FC236}">
                <a16:creationId xmlns:a16="http://schemas.microsoft.com/office/drawing/2014/main" id="{2FAD7608-925E-1A41-A081-D66082B4D464}"/>
              </a:ext>
            </a:extLst>
          </p:cNvPr>
          <p:cNvCxnSpPr>
            <a:cxnSpLocks/>
            <a:stCxn id="12" idx="2"/>
          </p:cNvCxnSpPr>
          <p:nvPr/>
        </p:nvCxnSpPr>
        <p:spPr>
          <a:xfrm flipH="1">
            <a:off x="6168003" y="1836067"/>
            <a:ext cx="308298" cy="569345"/>
          </a:xfrm>
          <a:prstGeom prst="straightConnector1">
            <a:avLst/>
          </a:prstGeom>
          <a:ln w="9525" cap="flat" cmpd="sng" algn="ctr">
            <a:solidFill>
              <a:schemeClr val="accent6"/>
            </a:solidFill>
            <a:prstDash val="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1" name="直线箭头连接符 60">
            <a:extLst>
              <a:ext uri="{FF2B5EF4-FFF2-40B4-BE49-F238E27FC236}">
                <a16:creationId xmlns:a16="http://schemas.microsoft.com/office/drawing/2014/main" id="{432EC659-07AB-C745-AD7C-8A3E68F51C44}"/>
              </a:ext>
            </a:extLst>
          </p:cNvPr>
          <p:cNvCxnSpPr>
            <a:cxnSpLocks/>
          </p:cNvCxnSpPr>
          <p:nvPr/>
        </p:nvCxnSpPr>
        <p:spPr>
          <a:xfrm flipH="1">
            <a:off x="8104486" y="2862242"/>
            <a:ext cx="167507" cy="1686429"/>
          </a:xfrm>
          <a:prstGeom prst="straightConnector1">
            <a:avLst/>
          </a:prstGeom>
          <a:ln w="9525" cap="flat" cmpd="sng" algn="ctr">
            <a:solidFill>
              <a:schemeClr val="accent6"/>
            </a:solidFill>
            <a:prstDash val="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67" name="图片 66">
            <a:extLst>
              <a:ext uri="{FF2B5EF4-FFF2-40B4-BE49-F238E27FC236}">
                <a16:creationId xmlns:a16="http://schemas.microsoft.com/office/drawing/2014/main" id="{8ED6417A-A383-9E4B-8E83-98B972653C89}"/>
              </a:ext>
            </a:extLst>
          </p:cNvPr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r="14433" b="-3964"/>
          <a:stretch/>
        </p:blipFill>
        <p:spPr>
          <a:xfrm>
            <a:off x="10101251" y="3764038"/>
            <a:ext cx="1976661" cy="1350930"/>
          </a:xfrm>
          <a:prstGeom prst="rect">
            <a:avLst/>
          </a:prstGeom>
        </p:spPr>
      </p:pic>
      <p:pic>
        <p:nvPicPr>
          <p:cNvPr id="68" name="4.mp3" descr="4.mp3">
            <a:hlinkClick r:id="" action="ppaction://media"/>
            <a:extLst>
              <a:ext uri="{FF2B5EF4-FFF2-40B4-BE49-F238E27FC236}">
                <a16:creationId xmlns:a16="http://schemas.microsoft.com/office/drawing/2014/main" id="{60956256-C668-6642-BB80-D990AB1312B0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9642738" y="3350575"/>
            <a:ext cx="480455" cy="480455"/>
          </a:xfrm>
          <a:prstGeom prst="rect">
            <a:avLst/>
          </a:prstGeom>
        </p:spPr>
      </p:pic>
      <p:pic>
        <p:nvPicPr>
          <p:cNvPr id="73" name="图片 72">
            <a:extLst>
              <a:ext uri="{FF2B5EF4-FFF2-40B4-BE49-F238E27FC236}">
                <a16:creationId xmlns:a16="http://schemas.microsoft.com/office/drawing/2014/main" id="{847E6D47-6765-2444-BAED-3DD49C844E09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0660" y="265069"/>
            <a:ext cx="1792042" cy="1006187"/>
          </a:xfrm>
          <a:prstGeom prst="rect">
            <a:avLst/>
          </a:prstGeom>
        </p:spPr>
      </p:pic>
      <p:pic>
        <p:nvPicPr>
          <p:cNvPr id="74" name="0.mp3" descr="0.mp3">
            <a:hlinkClick r:id="" action="ppaction://media"/>
            <a:extLst>
              <a:ext uri="{FF2B5EF4-FFF2-40B4-BE49-F238E27FC236}">
                <a16:creationId xmlns:a16="http://schemas.microsoft.com/office/drawing/2014/main" id="{7A30E1E6-1425-8F4D-9951-C6259D5C52B2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5190453" y="470459"/>
            <a:ext cx="470796" cy="470796"/>
          </a:xfrm>
          <a:prstGeom prst="rect">
            <a:avLst/>
          </a:prstGeom>
        </p:spPr>
      </p:pic>
      <p:cxnSp>
        <p:nvCxnSpPr>
          <p:cNvPr id="36" name="直线箭头连接符 35">
            <a:extLst>
              <a:ext uri="{FF2B5EF4-FFF2-40B4-BE49-F238E27FC236}">
                <a16:creationId xmlns:a16="http://schemas.microsoft.com/office/drawing/2014/main" id="{3C16C758-E1B8-FD42-8277-4F1416CC9260}"/>
              </a:ext>
            </a:extLst>
          </p:cNvPr>
          <p:cNvCxnSpPr>
            <a:cxnSpLocks/>
            <a:stCxn id="22" idx="2"/>
          </p:cNvCxnSpPr>
          <p:nvPr/>
        </p:nvCxnSpPr>
        <p:spPr>
          <a:xfrm flipH="1">
            <a:off x="4196811" y="2957423"/>
            <a:ext cx="356247" cy="1677461"/>
          </a:xfrm>
          <a:prstGeom prst="straightConnector1">
            <a:avLst/>
          </a:prstGeom>
          <a:ln>
            <a:prstDash val="dash"/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直线箭头连接符 38">
            <a:extLst>
              <a:ext uri="{FF2B5EF4-FFF2-40B4-BE49-F238E27FC236}">
                <a16:creationId xmlns:a16="http://schemas.microsoft.com/office/drawing/2014/main" id="{DB1FF190-C07B-BC47-AF53-62047688307D}"/>
              </a:ext>
            </a:extLst>
          </p:cNvPr>
          <p:cNvCxnSpPr>
            <a:cxnSpLocks/>
          </p:cNvCxnSpPr>
          <p:nvPr/>
        </p:nvCxnSpPr>
        <p:spPr>
          <a:xfrm flipH="1">
            <a:off x="2289028" y="1649512"/>
            <a:ext cx="2118870" cy="176958"/>
          </a:xfrm>
          <a:prstGeom prst="straightConnector1">
            <a:avLst/>
          </a:prstGeom>
          <a:ln>
            <a:prstDash val="dash"/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直线箭头连接符 46">
            <a:extLst>
              <a:ext uri="{FF2B5EF4-FFF2-40B4-BE49-F238E27FC236}">
                <a16:creationId xmlns:a16="http://schemas.microsoft.com/office/drawing/2014/main" id="{E6559290-397F-154F-B26F-E323F0B77432}"/>
              </a:ext>
            </a:extLst>
          </p:cNvPr>
          <p:cNvCxnSpPr>
            <a:cxnSpLocks/>
            <a:stCxn id="5" idx="0"/>
          </p:cNvCxnSpPr>
          <p:nvPr/>
        </p:nvCxnSpPr>
        <p:spPr>
          <a:xfrm flipV="1">
            <a:off x="7109791" y="513751"/>
            <a:ext cx="2133122" cy="213049"/>
          </a:xfrm>
          <a:prstGeom prst="straightConnector1">
            <a:avLst/>
          </a:prstGeom>
          <a:ln>
            <a:prstDash val="dash"/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111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4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0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1"/>
                </p:tgtEl>
              </p:cMediaNode>
            </p:audio>
            <p:audio>
              <p:cMediaNode vol="80000">
                <p:cTn id="1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8"/>
                </p:tgtEl>
              </p:cMediaNode>
            </p:audio>
            <p:audio>
              <p:cMediaNode vol="80000">
                <p:cTn id="1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4"/>
                </p:tgtEl>
              </p:cMediaNode>
            </p:audio>
          </p:childTnLst>
        </p:cTn>
      </p:par>
    </p:tnLst>
    <p:bldLst>
      <p:bldP spid="5" grpId="0"/>
      <p:bldP spid="7" grpId="0" animBg="1"/>
      <p:bldP spid="12" grpId="0"/>
      <p:bldP spid="22" grpId="0"/>
      <p:bldP spid="24" grpId="0" animBg="1"/>
      <p:bldP spid="33" grpId="0"/>
      <p:bldP spid="35" grpId="0" animBg="1"/>
      <p:bldP spid="14" grpId="0" animBg="1"/>
      <p:bldP spid="43" grpId="0" animBg="1"/>
      <p:bldP spid="43" grpId="1" animBg="1"/>
      <p:bldP spid="44" grpId="0"/>
      <p:bldP spid="44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Current Progress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已确定图谱构建策略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已实现自动化爬取系统：持续运行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已完成图数据库存储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261910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TODO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大规模</a:t>
            </a:r>
            <a:r>
              <a:rPr lang="en-US" altLang="zh-CN" dirty="0"/>
              <a:t>scale-up</a:t>
            </a:r>
          </a:p>
          <a:p>
            <a:r>
              <a:rPr lang="zh-CN" altLang="en-US" dirty="0"/>
              <a:t>可视化</a:t>
            </a:r>
            <a:endParaRPr lang="en-US" altLang="zh-CN" dirty="0"/>
          </a:p>
          <a:p>
            <a:r>
              <a:rPr lang="zh-CN" altLang="en-US" dirty="0"/>
              <a:t>赋能下游任务</a:t>
            </a:r>
            <a:endParaRPr lang="en-US" altLang="zh-CN" dirty="0"/>
          </a:p>
          <a:p>
            <a:pPr lvl="1"/>
            <a:r>
              <a:rPr lang="zh-CN" altLang="en-US" dirty="0"/>
              <a:t>融合多模态信息的知识实体表征，相比</a:t>
            </a:r>
            <a:endParaRPr lang="en-US" altLang="zh-CN" dirty="0"/>
          </a:p>
          <a:p>
            <a:pPr lvl="1"/>
            <a:r>
              <a:rPr lang="zh-CN" altLang="en-US" dirty="0"/>
              <a:t>应用于“多模态常识推理数据集”，</a:t>
            </a:r>
            <a:endParaRPr lang="en-US" altLang="zh-CN" dirty="0"/>
          </a:p>
          <a:p>
            <a:pPr lvl="1"/>
            <a:r>
              <a:rPr lang="zh-CN" altLang="en-US" dirty="0"/>
              <a:t>推荐</a:t>
            </a:r>
          </a:p>
          <a:p>
            <a:pPr marL="0" indent="0">
              <a:buNone/>
            </a:pPr>
            <a:endParaRPr lang="en-US" altLang="zh-CN" dirty="0"/>
          </a:p>
          <a:p>
            <a:r>
              <a:rPr lang="en-US" altLang="zh-CN" dirty="0"/>
              <a:t>3 </a:t>
            </a:r>
            <a:r>
              <a:rPr lang="zh-CN" altLang="en-US" dirty="0"/>
              <a:t>名</a:t>
            </a:r>
            <a:r>
              <a:rPr lang="en-US" altLang="zh-CN" dirty="0"/>
              <a:t>SRT</a:t>
            </a:r>
            <a:r>
              <a:rPr lang="zh-CN" altLang="en-US" dirty="0"/>
              <a:t>本科生同学在持续推进</a:t>
            </a:r>
          </a:p>
        </p:txBody>
      </p:sp>
    </p:spTree>
    <p:extLst>
      <p:ext uri="{BB962C8B-B14F-4D97-AF65-F5344CB8AC3E}">
        <p14:creationId xmlns:p14="http://schemas.microsoft.com/office/powerpoint/2010/main" val="34922610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Background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zh-CN" sz="2400" dirty="0"/>
              <a:t>Motivation</a:t>
            </a:r>
            <a:r>
              <a:rPr lang="zh-CN" altLang="en-US" sz="2400" dirty="0"/>
              <a:t>：</a:t>
            </a:r>
            <a:r>
              <a:rPr lang="zh-CN" altLang="zh-CN" sz="2400" dirty="0"/>
              <a:t>人类在认知世界的过程中构建了大量的常识知识，并往往依据常识进行推理和决策；另外，人类的认知过程涉及到视觉、文本、声音等多个模态信息，其构建的常识知识也涉及到多种模态</a:t>
            </a:r>
            <a:r>
              <a:rPr lang="zh-CN" altLang="en-US" sz="2400" dirty="0"/>
              <a:t>。</a:t>
            </a:r>
            <a:endParaRPr lang="en-US" altLang="zh-CN" sz="2400" dirty="0"/>
          </a:p>
          <a:p>
            <a:pPr>
              <a:lnSpc>
                <a:spcPct val="100000"/>
              </a:lnSpc>
            </a:pPr>
            <a:endParaRPr lang="en-US" altLang="zh-CN" sz="2400" dirty="0"/>
          </a:p>
          <a:p>
            <a:pPr>
              <a:lnSpc>
                <a:spcPct val="100000"/>
              </a:lnSpc>
            </a:pPr>
            <a:r>
              <a:rPr lang="en-US" altLang="zh-CN" sz="2400" dirty="0">
                <a:sym typeface="Wingdings" panose="05000000000000000000" pitchFamily="2" charset="2"/>
              </a:rPr>
              <a:t> </a:t>
            </a:r>
            <a:r>
              <a:rPr lang="zh-CN" altLang="en-US" sz="2400" dirty="0"/>
              <a:t>构建多模态常识知识图谱</a:t>
            </a:r>
            <a:endParaRPr lang="en-US" altLang="zh-CN" sz="2400" dirty="0"/>
          </a:p>
          <a:p>
            <a:pPr marL="0" indent="0">
              <a:lnSpc>
                <a:spcPct val="100000"/>
              </a:lnSpc>
              <a:buNone/>
            </a:pPr>
            <a:endParaRPr lang="en-US" altLang="zh-CN" sz="2400" dirty="0"/>
          </a:p>
          <a:p>
            <a:pPr>
              <a:lnSpc>
                <a:spcPct val="100000"/>
              </a:lnSpc>
            </a:pPr>
            <a:r>
              <a:rPr lang="zh-CN" altLang="en-US" sz="2400" dirty="0"/>
              <a:t>科技部项目，目标是构建</a:t>
            </a:r>
            <a:r>
              <a:rPr lang="en-US" altLang="zh-CN" sz="2400" dirty="0"/>
              <a:t>10</a:t>
            </a:r>
            <a:r>
              <a:rPr lang="zh-CN" altLang="en-US" sz="2400" dirty="0"/>
              <a:t>万规模的多模态常识知识图谱。</a:t>
            </a:r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7308746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Related works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zh-CN" altLang="en-US" sz="2400" dirty="0"/>
              <a:t>现有的知识图谱（包括常识型、事实型）往往只关注在单一文本模态。</a:t>
            </a:r>
            <a:endParaRPr lang="en-US" altLang="zh-CN" sz="2400" dirty="0"/>
          </a:p>
          <a:p>
            <a:pPr>
              <a:lnSpc>
                <a:spcPct val="100000"/>
              </a:lnSpc>
            </a:pPr>
            <a:r>
              <a:rPr lang="zh-CN" altLang="en-US" sz="2400" dirty="0"/>
              <a:t>最近有一些工作在知识图谱中引入图片、地理位置等多模态信息，事实型知识图谱；用于链接预测、推荐等任务。</a:t>
            </a:r>
            <a:endParaRPr lang="en-US" altLang="zh-CN" sz="2400" dirty="0"/>
          </a:p>
          <a:p>
            <a:pPr>
              <a:lnSpc>
                <a:spcPct val="100000"/>
              </a:lnSpc>
            </a:pPr>
            <a:endParaRPr lang="en-US" altLang="zh-CN" sz="2400" dirty="0"/>
          </a:p>
          <a:p>
            <a:pPr>
              <a:lnSpc>
                <a:spcPct val="100000"/>
              </a:lnSpc>
            </a:pPr>
            <a:endParaRPr lang="en-US" altLang="zh-CN" sz="2400" dirty="0"/>
          </a:p>
          <a:p>
            <a:pPr>
              <a:lnSpc>
                <a:spcPct val="100000"/>
              </a:lnSpc>
            </a:pPr>
            <a:endParaRPr lang="en-US" altLang="zh-CN" sz="2400" dirty="0"/>
          </a:p>
          <a:p>
            <a:pPr>
              <a:lnSpc>
                <a:spcPct val="100000"/>
              </a:lnSpc>
            </a:pPr>
            <a:endParaRPr lang="en-US" altLang="zh-CN" sz="2400" dirty="0"/>
          </a:p>
          <a:p>
            <a:pPr>
              <a:lnSpc>
                <a:spcPct val="100000"/>
              </a:lnSpc>
            </a:pPr>
            <a:r>
              <a:rPr lang="en-US" altLang="zh-CN" sz="2400" dirty="0"/>
              <a:t>1</a:t>
            </a:r>
            <a:r>
              <a:rPr lang="zh-CN" altLang="en-US" sz="2400" dirty="0"/>
              <a:t>）目前仍缺乏视频、声音等多模态信息；</a:t>
            </a:r>
            <a:r>
              <a:rPr lang="en-US" altLang="zh-CN" sz="2400" dirty="0"/>
              <a:t>2</a:t>
            </a:r>
            <a:r>
              <a:rPr lang="zh-CN" altLang="en-US" sz="2400" dirty="0"/>
              <a:t>）缺乏针对常识的多模态知识图谱；</a:t>
            </a:r>
            <a:r>
              <a:rPr lang="en-US" altLang="zh-CN" sz="2400" dirty="0"/>
              <a:t>3</a:t>
            </a:r>
            <a:r>
              <a:rPr lang="zh-CN" altLang="en-US" sz="2400" dirty="0"/>
              <a:t>）已有工作仅将多模态知识加到实体（点）上，限制了表达能力。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1441" y="3335448"/>
            <a:ext cx="5702828" cy="1585467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7304" y="3195748"/>
            <a:ext cx="3813461" cy="1864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4336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Overview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 dirty="0"/>
              <a:t>思路：利用</a:t>
            </a:r>
            <a:r>
              <a:rPr lang="en-US" altLang="zh-CN" sz="2400" dirty="0" err="1"/>
              <a:t>ConceptNet</a:t>
            </a:r>
            <a:r>
              <a:rPr lang="zh-CN" altLang="en-US" sz="2400" dirty="0"/>
              <a:t>的一个子图作为图谱骨架，在此基础上增加多模态信息；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zh-CN" altLang="en-US" sz="2400" dirty="0"/>
              <a:t>多模态信息获取：从</a:t>
            </a:r>
            <a:r>
              <a:rPr lang="en-US" altLang="zh-CN" sz="2400" dirty="0"/>
              <a:t>google</a:t>
            </a:r>
            <a:r>
              <a:rPr lang="zh-CN" altLang="en-US" sz="2400" dirty="0"/>
              <a:t>搜索引擎中爬取视频、图片等；在</a:t>
            </a:r>
            <a:r>
              <a:rPr lang="en-US" altLang="zh-CN" sz="2400" dirty="0" err="1"/>
              <a:t>freesound</a:t>
            </a:r>
            <a:r>
              <a:rPr lang="zh-CN" altLang="en-US" sz="2400" dirty="0"/>
              <a:t>等数据源中获取声音。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zh-CN" altLang="en-US" sz="2400" dirty="0"/>
              <a:t>多模态信息对齐：在图谱的点、边上对齐多模态信息。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zh-CN" altLang="en-US" sz="2400" dirty="0"/>
              <a:t>存储：图数据库</a:t>
            </a:r>
            <a:r>
              <a:rPr lang="en-US" altLang="zh-CN" sz="2400" dirty="0"/>
              <a:t>neo4j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1683904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fetch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从</a:t>
            </a:r>
            <a:r>
              <a:rPr lang="en-US" altLang="zh-CN" dirty="0" err="1"/>
              <a:t>ConceptNet</a:t>
            </a:r>
            <a:r>
              <a:rPr lang="zh-CN" altLang="en-US" dirty="0"/>
              <a:t>获取骨架性的文本信息：挑剔的</a:t>
            </a:r>
            <a:r>
              <a:rPr lang="en-US" altLang="zh-CN" dirty="0"/>
              <a:t>BFS</a:t>
            </a:r>
            <a:r>
              <a:rPr lang="zh-CN" altLang="en-US" dirty="0"/>
              <a:t>策略。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对</a:t>
            </a:r>
            <a:r>
              <a:rPr lang="en-US" altLang="zh-CN" dirty="0" err="1"/>
              <a:t>ConceptNet</a:t>
            </a:r>
            <a:r>
              <a:rPr lang="zh-CN" altLang="en-US" dirty="0"/>
              <a:t>进行广度优先搜索，将经过的实体和关系保存到本图谱中。</a:t>
            </a:r>
            <a:endParaRPr lang="en-US" altLang="zh-CN" dirty="0"/>
          </a:p>
          <a:p>
            <a:r>
              <a:rPr lang="zh-CN" altLang="en-US" dirty="0"/>
              <a:t>按照一定规则进行筛选，不符合要求的实体和关系不仅不会保存到本图谱中，也不会在</a:t>
            </a:r>
            <a:r>
              <a:rPr lang="en-US" altLang="zh-CN" dirty="0"/>
              <a:t>BFS</a:t>
            </a:r>
            <a:r>
              <a:rPr lang="zh-CN" altLang="en-US" dirty="0"/>
              <a:t>时视为通路。</a:t>
            </a:r>
            <a:endParaRPr lang="en-US" altLang="zh-CN" dirty="0"/>
          </a:p>
          <a:p>
            <a:r>
              <a:rPr lang="zh-CN" altLang="en-US" dirty="0"/>
              <a:t>仅取英语部分；一些被认为不够精确的关系类型</a:t>
            </a:r>
            <a:r>
              <a:rPr lang="en-US" altLang="zh-CN" dirty="0"/>
              <a:t>(</a:t>
            </a:r>
            <a:r>
              <a:rPr lang="zh-CN" altLang="en-US" dirty="0"/>
              <a:t>如</a:t>
            </a:r>
            <a:r>
              <a:rPr lang="en-US" altLang="zh-CN" dirty="0"/>
              <a:t>”</a:t>
            </a:r>
            <a:r>
              <a:rPr lang="en-US" altLang="zh-CN" dirty="0" err="1"/>
              <a:t>RelatedTo</a:t>
            </a:r>
            <a:r>
              <a:rPr lang="en-US" altLang="zh-CN" dirty="0"/>
              <a:t>”)</a:t>
            </a:r>
            <a:r>
              <a:rPr lang="zh-CN" altLang="en-US" dirty="0"/>
              <a:t>被舍弃；根据权重等信息舍弃质量过低的元素。</a:t>
            </a:r>
          </a:p>
        </p:txBody>
      </p:sp>
    </p:spTree>
    <p:extLst>
      <p:ext uri="{BB962C8B-B14F-4D97-AF65-F5344CB8AC3E}">
        <p14:creationId xmlns:p14="http://schemas.microsoft.com/office/powerpoint/2010/main" val="23276727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extend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进行多模态信息扩展：将实体或关系的</a:t>
            </a:r>
            <a:r>
              <a:rPr lang="en-US" altLang="zh-CN" dirty="0"/>
              <a:t>Label</a:t>
            </a:r>
            <a:r>
              <a:rPr lang="zh-CN" altLang="en-US" dirty="0"/>
              <a:t>转化为更接近自然语言的文本，通过</a:t>
            </a:r>
            <a:r>
              <a:rPr lang="en-US" altLang="zh-CN" dirty="0"/>
              <a:t>Google</a:t>
            </a:r>
            <a:r>
              <a:rPr lang="zh-CN" altLang="en-US" dirty="0"/>
              <a:t>或</a:t>
            </a:r>
            <a:r>
              <a:rPr lang="en-US" altLang="zh-CN" dirty="0" err="1"/>
              <a:t>Freesound</a:t>
            </a:r>
            <a:r>
              <a:rPr lang="zh-CN" altLang="en-US" dirty="0"/>
              <a:t>检索多模态数据。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以</a:t>
            </a:r>
            <a:r>
              <a:rPr lang="en-US" altLang="zh-CN" dirty="0" err="1"/>
              <a:t>ConceptNet</a:t>
            </a:r>
            <a:r>
              <a:rPr lang="zh-CN" altLang="en-US" dirty="0"/>
              <a:t>提供的标签转化工具为基础，实体直接采用此工具进行转化，关系则根据具体的类型组织为短语。</a:t>
            </a:r>
            <a:endParaRPr lang="en-US" altLang="zh-CN" dirty="0"/>
          </a:p>
          <a:p>
            <a:pPr lvl="1"/>
            <a:r>
              <a:rPr lang="en-US" altLang="zh-CN" dirty="0">
                <a:solidFill>
                  <a:srgbClr val="00B0F0"/>
                </a:solidFill>
              </a:rPr>
              <a:t>e.g. A-</a:t>
            </a:r>
            <a:r>
              <a:rPr lang="en-US" altLang="zh-CN" dirty="0" err="1">
                <a:solidFill>
                  <a:srgbClr val="00B0F0"/>
                </a:solidFill>
              </a:rPr>
              <a:t>CapableOf</a:t>
            </a:r>
            <a:r>
              <a:rPr lang="en-US" altLang="zh-CN" dirty="0">
                <a:solidFill>
                  <a:srgbClr val="00B0F0"/>
                </a:solidFill>
              </a:rPr>
              <a:t>-&gt;B </a:t>
            </a:r>
            <a:r>
              <a:rPr lang="zh-CN" altLang="en-US" dirty="0">
                <a:solidFill>
                  <a:srgbClr val="00B0F0"/>
                </a:solidFill>
              </a:rPr>
              <a:t>转化为</a:t>
            </a:r>
            <a:r>
              <a:rPr lang="en-US" altLang="zh-CN" dirty="0">
                <a:solidFill>
                  <a:srgbClr val="00B0F0"/>
                </a:solidFill>
              </a:rPr>
              <a:t> A can B.</a:t>
            </a:r>
          </a:p>
          <a:p>
            <a:r>
              <a:rPr lang="zh-CN" altLang="en-US" dirty="0"/>
              <a:t>音频，</a:t>
            </a:r>
            <a:r>
              <a:rPr lang="en-US" altLang="zh-CN" dirty="0" err="1"/>
              <a:t>freesound</a:t>
            </a:r>
            <a:r>
              <a:rPr lang="zh-CN" altLang="en-US" dirty="0"/>
              <a:t>；图片，</a:t>
            </a:r>
            <a:r>
              <a:rPr lang="en-US" altLang="zh-CN" dirty="0"/>
              <a:t>Google</a:t>
            </a:r>
            <a:r>
              <a:rPr lang="zh-CN" altLang="en-US" dirty="0"/>
              <a:t>获得</a:t>
            </a:r>
            <a:r>
              <a:rPr lang="en-US" altLang="zh-CN" dirty="0"/>
              <a:t>jpg</a:t>
            </a:r>
            <a:r>
              <a:rPr lang="zh-CN" altLang="en-US" dirty="0"/>
              <a:t>；视频，</a:t>
            </a:r>
            <a:r>
              <a:rPr lang="en-US" altLang="zh-CN" dirty="0"/>
              <a:t>Google</a:t>
            </a:r>
            <a:r>
              <a:rPr lang="zh-CN" altLang="en-US" dirty="0"/>
              <a:t>获得</a:t>
            </a:r>
            <a:r>
              <a:rPr lang="en-US" altLang="zh-CN" dirty="0"/>
              <a:t>gif</a:t>
            </a:r>
            <a:r>
              <a:rPr lang="zh-CN" altLang="en-US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1704864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Presentation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存储与表示：图数据库加多模态信息的路径。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文本信息：从</a:t>
            </a:r>
            <a:r>
              <a:rPr lang="en-US" altLang="zh-CN" dirty="0" err="1"/>
              <a:t>ConceptNet</a:t>
            </a:r>
            <a:r>
              <a:rPr lang="zh-CN" altLang="en-US" dirty="0"/>
              <a:t>的文本表示转化为更简化的图表示，存入图数据库</a:t>
            </a:r>
            <a:r>
              <a:rPr lang="en-US" altLang="zh-CN" dirty="0"/>
              <a:t>Neo4j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多模态：存储在本地文件系统中，并将相对路径以一个新增字段的形式写入图数据库的实体或关系中。</a:t>
            </a:r>
          </a:p>
        </p:txBody>
      </p:sp>
    </p:spTree>
    <p:extLst>
      <p:ext uri="{BB962C8B-B14F-4D97-AF65-F5344CB8AC3E}">
        <p14:creationId xmlns:p14="http://schemas.microsoft.com/office/powerpoint/2010/main" val="28971168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Result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包含的实体和关系构成</a:t>
            </a:r>
            <a:r>
              <a:rPr lang="en-US" altLang="zh-CN" dirty="0" err="1"/>
              <a:t>ConceptNet</a:t>
            </a:r>
            <a:r>
              <a:rPr lang="zh-CN" altLang="en-US" dirty="0"/>
              <a:t>一个相对高质量的小规模子图。</a:t>
            </a:r>
            <a:endParaRPr lang="en-US" altLang="zh-CN" dirty="0"/>
          </a:p>
          <a:p>
            <a:r>
              <a:rPr lang="zh-CN" altLang="en-US" dirty="0"/>
              <a:t>其中一部分实体和关系进行多模态对齐，含音频、图像、视频三种模态。</a:t>
            </a:r>
          </a:p>
        </p:txBody>
      </p:sp>
      <p:sp>
        <p:nvSpPr>
          <p:cNvPr id="4" name="椭圆 3"/>
          <p:cNvSpPr/>
          <p:nvPr/>
        </p:nvSpPr>
        <p:spPr>
          <a:xfrm>
            <a:off x="1112704" y="3547431"/>
            <a:ext cx="5299113" cy="2489812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>
                <a:solidFill>
                  <a:schemeClr val="tx1"/>
                </a:solidFill>
              </a:rPr>
              <a:t>ConceptNet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5" name="椭圆 4"/>
          <p:cNvSpPr/>
          <p:nvPr/>
        </p:nvSpPr>
        <p:spPr>
          <a:xfrm>
            <a:off x="4704202" y="4395730"/>
            <a:ext cx="1630497" cy="947451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一个经过筛选的子图</a:t>
            </a:r>
          </a:p>
        </p:txBody>
      </p:sp>
      <p:sp>
        <p:nvSpPr>
          <p:cNvPr id="6" name="椭圆 5"/>
          <p:cNvSpPr/>
          <p:nvPr/>
        </p:nvSpPr>
        <p:spPr>
          <a:xfrm>
            <a:off x="8376033" y="4357171"/>
            <a:ext cx="1762698" cy="1024568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多模态信息</a:t>
            </a:r>
          </a:p>
        </p:txBody>
      </p:sp>
      <p:sp>
        <p:nvSpPr>
          <p:cNvPr id="7" name="椭圆 6"/>
          <p:cNvSpPr/>
          <p:nvPr/>
        </p:nvSpPr>
        <p:spPr>
          <a:xfrm>
            <a:off x="5894024" y="3018622"/>
            <a:ext cx="2710149" cy="1277956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本图谱</a:t>
            </a:r>
          </a:p>
        </p:txBody>
      </p:sp>
      <p:cxnSp>
        <p:nvCxnSpPr>
          <p:cNvPr id="9" name="直接箭头连接符 8"/>
          <p:cNvCxnSpPr>
            <a:stCxn id="5" idx="7"/>
            <a:endCxn id="7" idx="3"/>
          </p:cNvCxnSpPr>
          <p:nvPr/>
        </p:nvCxnSpPr>
        <p:spPr>
          <a:xfrm flipV="1">
            <a:off x="6095918" y="4109426"/>
            <a:ext cx="194998" cy="42505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>
            <a:stCxn id="6" idx="1"/>
            <a:endCxn id="7" idx="5"/>
          </p:cNvCxnSpPr>
          <p:nvPr/>
        </p:nvCxnSpPr>
        <p:spPr>
          <a:xfrm flipH="1" flipV="1">
            <a:off x="8207281" y="4109426"/>
            <a:ext cx="426893" cy="39779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35399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Result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(</a:t>
            </a:r>
            <a:r>
              <a:rPr lang="zh-CN" altLang="en-US" dirty="0"/>
              <a:t>可视化展示质量较高的一个局部</a:t>
            </a:r>
            <a:r>
              <a:rPr lang="en-US" altLang="zh-CN" dirty="0"/>
              <a:t>)</a:t>
            </a:r>
          </a:p>
          <a:p>
            <a:r>
              <a:rPr lang="en-US" altLang="zh-CN" dirty="0"/>
              <a:t>(</a:t>
            </a:r>
            <a:r>
              <a:rPr lang="zh-CN" altLang="en-US" dirty="0"/>
              <a:t>作为对</a:t>
            </a:r>
            <a:r>
              <a:rPr lang="en-US" altLang="zh-CN" dirty="0"/>
              <a:t>motivation</a:t>
            </a:r>
            <a:r>
              <a:rPr lang="zh-CN" altLang="en-US" dirty="0"/>
              <a:t>中</a:t>
            </a:r>
            <a:r>
              <a:rPr lang="en-US" altLang="zh-CN" dirty="0"/>
              <a:t>”</a:t>
            </a:r>
            <a:r>
              <a:rPr lang="zh-CN" altLang="en-US" dirty="0"/>
              <a:t>多模态只加到点上表达能力受到限制</a:t>
            </a:r>
            <a:r>
              <a:rPr lang="en-US" altLang="zh-CN" dirty="0"/>
              <a:t>”</a:t>
            </a:r>
            <a:r>
              <a:rPr lang="zh-CN" altLang="en-US" dirty="0"/>
              <a:t>的呼应，建议考察</a:t>
            </a:r>
            <a:r>
              <a:rPr lang="en-US" altLang="zh-CN" dirty="0"/>
              <a:t>dog—run—</a:t>
            </a:r>
            <a:r>
              <a:rPr lang="en-US" altLang="zh-CN" dirty="0" err="1"/>
              <a:t>dogCanRun</a:t>
            </a:r>
            <a:r>
              <a:rPr lang="zh-CN" altLang="en-US" dirty="0"/>
              <a:t>局部，可以和上面一条用同一张图也可以分两张图展示</a:t>
            </a:r>
            <a:r>
              <a:rPr lang="en-US" altLang="zh-CN" dirty="0"/>
              <a:t>)</a:t>
            </a:r>
          </a:p>
          <a:p>
            <a:r>
              <a:rPr lang="zh-CN" altLang="en-US" dirty="0"/>
              <a:t>对上一条的解释：</a:t>
            </a:r>
            <a:r>
              <a:rPr lang="en-US" altLang="zh-CN" dirty="0"/>
              <a:t>dog</a:t>
            </a:r>
            <a:r>
              <a:rPr lang="zh-CN" altLang="en-US" dirty="0"/>
              <a:t>对齐的多模态信息基本是静态的狗照片以及狗的叫声，</a:t>
            </a:r>
            <a:r>
              <a:rPr lang="en-US" altLang="zh-CN" dirty="0"/>
              <a:t>run</a:t>
            </a:r>
            <a:r>
              <a:rPr lang="zh-CN" altLang="en-US" dirty="0"/>
              <a:t>则基本对齐了人类的跑步动作，只有通过</a:t>
            </a:r>
            <a:r>
              <a:rPr lang="en-US" altLang="zh-CN" dirty="0"/>
              <a:t>dog-</a:t>
            </a:r>
            <a:r>
              <a:rPr lang="en-US" altLang="zh-CN" dirty="0" err="1"/>
              <a:t>CapableOf</a:t>
            </a:r>
            <a:r>
              <a:rPr lang="en-US" altLang="zh-CN" dirty="0"/>
              <a:t>-&gt;run</a:t>
            </a:r>
            <a:r>
              <a:rPr lang="zh-CN" altLang="en-US" dirty="0"/>
              <a:t>这样一条边，才能够精确对齐狗的跑步状态、狗跑步时产生的声音等多模态信息</a:t>
            </a:r>
          </a:p>
        </p:txBody>
      </p:sp>
    </p:spTree>
    <p:extLst>
      <p:ext uri="{BB962C8B-B14F-4D97-AF65-F5344CB8AC3E}">
        <p14:creationId xmlns:p14="http://schemas.microsoft.com/office/powerpoint/2010/main" val="13808385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542</TotalTime>
  <Words>797</Words>
  <Application>Microsoft Macintosh PowerPoint</Application>
  <PresentationFormat>宽屏</PresentationFormat>
  <Paragraphs>85</Paragraphs>
  <Slides>13</Slides>
  <Notes>2</Notes>
  <HiddenSlides>0</HiddenSlides>
  <MMClips>6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8" baseType="lpstr">
      <vt:lpstr>黑体</vt:lpstr>
      <vt:lpstr>Arial</vt:lpstr>
      <vt:lpstr>Calibri</vt:lpstr>
      <vt:lpstr>Calibri Light</vt:lpstr>
      <vt:lpstr>Office 主题</vt:lpstr>
      <vt:lpstr>Multi-modal Commonsense Knowledge Graph 多模态常识知识库</vt:lpstr>
      <vt:lpstr>Background</vt:lpstr>
      <vt:lpstr>Related works</vt:lpstr>
      <vt:lpstr>Overview</vt:lpstr>
      <vt:lpstr>fetch</vt:lpstr>
      <vt:lpstr>extend</vt:lpstr>
      <vt:lpstr>Presentation</vt:lpstr>
      <vt:lpstr>Result</vt:lpstr>
      <vt:lpstr>Result</vt:lpstr>
      <vt:lpstr>PowerPoint 演示文稿</vt:lpstr>
      <vt:lpstr>PowerPoint 演示文稿</vt:lpstr>
      <vt:lpstr>Current Progress</vt:lpstr>
      <vt:lpstr>TODO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Multi-modal Commonsense Knowledge Graph</dc:title>
  <dc:creator>Li Guohao</dc:creator>
  <cp:lastModifiedBy>yizixuan1017@163.com</cp:lastModifiedBy>
  <cp:revision>67</cp:revision>
  <dcterms:created xsi:type="dcterms:W3CDTF">2021-05-13T03:12:27Z</dcterms:created>
  <dcterms:modified xsi:type="dcterms:W3CDTF">2021-05-21T09:53:34Z</dcterms:modified>
</cp:coreProperties>
</file>

<file path=docProps/thumbnail.jpeg>
</file>